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sldIdLst>
    <p:sldId id="256" r:id="rId2"/>
    <p:sldId id="282" r:id="rId3"/>
    <p:sldId id="460" r:id="rId4"/>
    <p:sldId id="471" r:id="rId5"/>
    <p:sldId id="278" r:id="rId6"/>
    <p:sldId id="273" r:id="rId7"/>
    <p:sldId id="274" r:id="rId8"/>
    <p:sldId id="275" r:id="rId9"/>
    <p:sldId id="27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460"/>
            <p14:sldId id="471"/>
            <p14:sldId id="278"/>
            <p14:sldId id="273"/>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736" autoAdjust="0"/>
    <p:restoredTop sz="94660"/>
  </p:normalViewPr>
  <p:slideViewPr>
    <p:cSldViewPr>
      <p:cViewPr varScale="1">
        <p:scale>
          <a:sx n="72" d="100"/>
          <a:sy n="72" d="100"/>
        </p:scale>
        <p:origin x="-108" y="-5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2020-09-29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smtClean="0"/>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ne 112</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Linear algebra for nanotechnology engineering</a:t>
            </a:r>
            <a:endParaRPr lang="en-US" sz="2000" i="1" dirty="0">
              <a:solidFill>
                <a:schemeClr val="bg1"/>
              </a:solidFill>
              <a:latin typeface="Georgia" panose="02040502050405020303" pitchFamily="18" charset="0"/>
              <a:cs typeface="Arial" pitchFamily="34" charset="0"/>
            </a:endParaRP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smtClean="0">
                <a:solidFill>
                  <a:schemeClr val="bg1"/>
                </a:solidFill>
                <a:latin typeface="Georgia" panose="02040502050405020303" pitchFamily="18" charset="0"/>
                <a:ea typeface="ＭＳ Ｐゴシック" charset="-128"/>
                <a:cs typeface="Arial" pitchFamily="34" charset="0"/>
              </a:rPr>
              <a:t>Douglas </a:t>
            </a:r>
            <a:r>
              <a:rPr lang="en-US" sz="1600" b="0" kern="0" dirty="0">
                <a:solidFill>
                  <a:schemeClr val="bg1"/>
                </a:solidFill>
                <a:latin typeface="Georgia" panose="02040502050405020303" pitchFamily="18" charset="0"/>
                <a:ea typeface="ＭＳ Ｐゴシック" charset="-128"/>
                <a:cs typeface="Arial" pitchFamily="34" charset="0"/>
              </a:rPr>
              <a:t>Wilhelm Harder, </a:t>
            </a:r>
            <a:r>
              <a:rPr lang="en-US" sz="1600" b="0" kern="0" dirty="0" smtClean="0">
                <a:solidFill>
                  <a:schemeClr val="bg1"/>
                </a:solidFill>
                <a:latin typeface="Georgia" panose="02040502050405020303" pitchFamily="18" charset="0"/>
                <a:ea typeface="ＭＳ Ｐゴシック" charset="-128"/>
                <a:cs typeface="Arial" pitchFamily="34" charset="0"/>
              </a:rPr>
              <a:t>LEL, </a:t>
            </a:r>
            <a:r>
              <a:rPr lang="en-US" sz="1600" b="0" kern="0" dirty="0" err="1" smtClean="0">
                <a:solidFill>
                  <a:schemeClr val="bg1"/>
                </a:solidFill>
                <a:latin typeface="Georgia" panose="02040502050405020303" pitchFamily="18" charset="0"/>
                <a:ea typeface="ＭＳ Ｐゴシック" charset="-128"/>
                <a:cs typeface="Arial" pitchFamily="34" charset="0"/>
              </a:rPr>
              <a:t>M.Math</a:t>
            </a:r>
            <a:r>
              <a:rPr lang="en-US" sz="1600" b="0" kern="0" dirty="0" smtClean="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The inner product for finite-dimensional vectors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The inner product for finite-dimensional vectors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CA" smtClean="0"/>
              <a:t>The inner product for finite-dimensional vectors</a:t>
            </a:r>
            <a:endParaRPr lang="en-CA"/>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CA" smtClean="0"/>
              <a:t>The inner product for finite-dimensional vectors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11"/>
          </p:nvPr>
        </p:nvSpPr>
        <p:spPr/>
        <p:txBody>
          <a:bodyPr/>
          <a:lstStyle/>
          <a:p>
            <a:r>
              <a:rPr lang="en-CA" smtClean="0"/>
              <a:t>The inner product for finite-dimensional vectors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Footer Placeholder 7"/>
          <p:cNvSpPr>
            <a:spLocks noGrp="1"/>
          </p:cNvSpPr>
          <p:nvPr>
            <p:ph type="ftr" sz="quarter" idx="11"/>
          </p:nvPr>
        </p:nvSpPr>
        <p:spPr/>
        <p:txBody>
          <a:bodyPr/>
          <a:lstStyle/>
          <a:p>
            <a:r>
              <a:rPr lang="en-CA" smtClean="0"/>
              <a:t>The inner product for finite-dimensional vectors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Footer Placeholder 3"/>
          <p:cNvSpPr>
            <a:spLocks noGrp="1"/>
          </p:cNvSpPr>
          <p:nvPr>
            <p:ph type="ftr" sz="quarter" idx="11"/>
          </p:nvPr>
        </p:nvSpPr>
        <p:spPr/>
        <p:txBody>
          <a:bodyPr/>
          <a:lstStyle/>
          <a:p>
            <a:r>
              <a:rPr lang="en-CA" smtClean="0"/>
              <a:t>The inner product for finite-dimensional vectors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smtClean="0"/>
              <a:t>The inner product for finite-dimensional vectors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The inner product for finite-dimensional vectors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The inner product for finite-dimensional vectors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3"/>
          </p:nvPr>
        </p:nvSpPr>
        <p:spPr>
          <a:xfrm>
            <a:off x="3505200" y="76200"/>
            <a:ext cx="480060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CA" smtClean="0"/>
              <a:t>The inner product for finite-dimensional vectors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2.wmf"/><Relationship Id="rId18" Type="http://schemas.openxmlformats.org/officeDocument/2006/relationships/oleObject" Target="../embeddings/oleObject7.bin"/><Relationship Id="rId3" Type="http://schemas.microsoft.com/office/2007/relationships/media" Target="../media/media3.wav"/><Relationship Id="rId21" Type="http://schemas.openxmlformats.org/officeDocument/2006/relationships/image" Target="../media/image16.wmf"/><Relationship Id="rId7" Type="http://schemas.openxmlformats.org/officeDocument/2006/relationships/image" Target="../media/image9.wmf"/><Relationship Id="rId12" Type="http://schemas.openxmlformats.org/officeDocument/2006/relationships/oleObject" Target="../embeddings/oleObject4.bin"/><Relationship Id="rId17" Type="http://schemas.openxmlformats.org/officeDocument/2006/relationships/image" Target="../media/image14.wmf"/><Relationship Id="rId2" Type="http://schemas.openxmlformats.org/officeDocument/2006/relationships/tags" Target="../tags/tag1.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1.wmf"/><Relationship Id="rId5" Type="http://schemas.openxmlformats.org/officeDocument/2006/relationships/slideLayout" Target="../slideLayouts/slideLayout2.xml"/><Relationship Id="rId15" Type="http://schemas.openxmlformats.org/officeDocument/2006/relationships/image" Target="../media/image13.wmf"/><Relationship Id="rId10" Type="http://schemas.openxmlformats.org/officeDocument/2006/relationships/oleObject" Target="../embeddings/oleObject3.bin"/><Relationship Id="rId19" Type="http://schemas.openxmlformats.org/officeDocument/2006/relationships/image" Target="../media/image15.wmf"/><Relationship Id="rId4" Type="http://schemas.openxmlformats.org/officeDocument/2006/relationships/audio" Target="../media/media3.wav"/><Relationship Id="rId9" Type="http://schemas.openxmlformats.org/officeDocument/2006/relationships/image" Target="../media/image10.wmf"/><Relationship Id="rId14" Type="http://schemas.openxmlformats.org/officeDocument/2006/relationships/oleObject" Target="../embeddings/oleObject5.bin"/><Relationship Id="rId22"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4.wav"/><Relationship Id="rId7" Type="http://schemas.openxmlformats.org/officeDocument/2006/relationships/image" Target="../media/image17.w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slideLayout" Target="../slideLayouts/slideLayout2.xml"/><Relationship Id="rId4" Type="http://schemas.openxmlformats.org/officeDocument/2006/relationships/audio" Target="../media/media4.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5.2 The norm induced by the inner product</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9482"/>
    </mc:Choice>
    <mc:Fallback>
      <p:transition spd="slow" advTm="9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In this topic, we will</a:t>
            </a:r>
          </a:p>
          <a:p>
            <a:pPr lvl="1"/>
            <a:r>
              <a:rPr lang="en-US" dirty="0" smtClean="0"/>
              <a:t>Define the norm induced by an inner product</a:t>
            </a:r>
          </a:p>
          <a:p>
            <a:pPr lvl="1"/>
            <a:r>
              <a:rPr lang="en-US" dirty="0" smtClean="0"/>
              <a:t>Make some comments</a:t>
            </a:r>
            <a:endParaRPr lang="en-US" dirty="0" smtClean="0"/>
          </a:p>
        </p:txBody>
      </p:sp>
      <p:sp>
        <p:nvSpPr>
          <p:cNvPr id="4" name="Footer Placeholder 3"/>
          <p:cNvSpPr>
            <a:spLocks noGrp="1"/>
          </p:cNvSpPr>
          <p:nvPr>
            <p:ph type="ftr" sz="quarter" idx="11"/>
          </p:nvPr>
        </p:nvSpPr>
        <p:spPr/>
        <p:txBody>
          <a:bodyPr/>
          <a:lstStyle/>
          <a:p>
            <a:r>
              <a:rPr lang="en-CA" smtClean="0"/>
              <a:t>The inner product for finite-dimensional vectors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10031"/>
    </mc:Choice>
    <mc:Fallback>
      <p:transition spd="slow" advTm="100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induced vector norm</a:t>
            </a:r>
            <a:endParaRPr lang="en-CA" dirty="0">
              <a:latin typeface="Times New Roman" panose="02020603050405020304" pitchFamily="18" charset="0"/>
            </a:endParaRPr>
          </a:p>
        </p:txBody>
      </p:sp>
      <p:sp>
        <p:nvSpPr>
          <p:cNvPr id="3" name="Content Placeholder 2"/>
          <p:cNvSpPr>
            <a:spLocks noGrp="1"/>
          </p:cNvSpPr>
          <p:nvPr>
            <p:ph idx="1"/>
          </p:nvPr>
        </p:nvSpPr>
        <p:spPr>
          <a:xfrm>
            <a:off x="457200" y="1600200"/>
            <a:ext cx="8534400" cy="4525963"/>
          </a:xfrm>
        </p:spPr>
        <p:txBody>
          <a:bodyPr/>
          <a:lstStyle/>
          <a:p>
            <a:r>
              <a:rPr lang="en-US" dirty="0" smtClean="0"/>
              <a:t>In any inner product space, if</a:t>
            </a:r>
          </a:p>
          <a:p>
            <a:endParaRPr lang="en-US" dirty="0"/>
          </a:p>
          <a:p>
            <a:endParaRPr lang="en-US" dirty="0" smtClean="0"/>
          </a:p>
          <a:p>
            <a:endParaRPr lang="en-US" dirty="0"/>
          </a:p>
          <a:p>
            <a:r>
              <a:rPr lang="en-US" dirty="0" smtClean="0"/>
              <a:t>After all, note that for</a:t>
            </a:r>
          </a:p>
          <a:p>
            <a:endParaRPr lang="en-US" dirty="0"/>
          </a:p>
          <a:p>
            <a:endParaRPr lang="en-US" dirty="0" smtClean="0"/>
          </a:p>
          <a:p>
            <a:endParaRPr lang="en-US" dirty="0"/>
          </a:p>
          <a:p>
            <a:r>
              <a:rPr lang="en-US" dirty="0" smtClean="0"/>
              <a:t>Similarly, for </a:t>
            </a:r>
            <a:endParaRPr lang="en-US" dirty="0"/>
          </a:p>
        </p:txBody>
      </p:sp>
      <p:sp>
        <p:nvSpPr>
          <p:cNvPr id="4" name="Footer Placeholder 3"/>
          <p:cNvSpPr>
            <a:spLocks noGrp="1"/>
          </p:cNvSpPr>
          <p:nvPr>
            <p:ph type="ftr" sz="quarter" idx="11"/>
          </p:nvPr>
        </p:nvSpPr>
        <p:spPr/>
        <p:txBody>
          <a:bodyPr/>
          <a:lstStyle/>
          <a:p>
            <a:r>
              <a:rPr lang="en-CA" smtClean="0"/>
              <a:t>The inner product for finite-dimensional vectors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18" name="Object 17"/>
          <p:cNvGraphicFramePr>
            <a:graphicFrameLocks noChangeAspect="1"/>
          </p:cNvGraphicFramePr>
          <p:nvPr>
            <p:extLst>
              <p:ext uri="{D42A27DB-BD31-4B8C-83A1-F6EECF244321}">
                <p14:modId xmlns:p14="http://schemas.microsoft.com/office/powerpoint/2010/main" val="2156252707"/>
              </p:ext>
            </p:extLst>
          </p:nvPr>
        </p:nvGraphicFramePr>
        <p:xfrm>
          <a:off x="4479168" y="1675296"/>
          <a:ext cx="722312" cy="279400"/>
        </p:xfrm>
        <a:graphic>
          <a:graphicData uri="http://schemas.openxmlformats.org/presentationml/2006/ole">
            <mc:AlternateContent xmlns:mc="http://schemas.openxmlformats.org/markup-compatibility/2006">
              <mc:Choice xmlns:v="urn:schemas-microsoft-com:vml" Requires="v">
                <p:oleObj spid="_x0000_s147611" name="Equation" r:id="rId6" imgW="609480" imgH="253800" progId="Equation.DSMT4">
                  <p:embed/>
                </p:oleObj>
              </mc:Choice>
              <mc:Fallback>
                <p:oleObj name="Equation" r:id="rId6" imgW="609480" imgH="253800" progId="Equation.DSMT4">
                  <p:embed/>
                  <p:pic>
                    <p:nvPicPr>
                      <p:cNvPr id="0" name="Object 6"/>
                      <p:cNvPicPr>
                        <a:picLocks noChangeAspect="1" noChangeArrowheads="1"/>
                      </p:cNvPicPr>
                      <p:nvPr/>
                    </p:nvPicPr>
                    <p:blipFill>
                      <a:blip r:embed="rId7"/>
                      <a:srcRect/>
                      <a:stretch>
                        <a:fillRect/>
                      </a:stretch>
                    </p:blipFill>
                    <p:spPr bwMode="auto">
                      <a:xfrm>
                        <a:off x="4479168" y="1675296"/>
                        <a:ext cx="7223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477080785"/>
              </p:ext>
            </p:extLst>
          </p:nvPr>
        </p:nvGraphicFramePr>
        <p:xfrm>
          <a:off x="3608388" y="2225675"/>
          <a:ext cx="1703387" cy="487363"/>
        </p:xfrm>
        <a:graphic>
          <a:graphicData uri="http://schemas.openxmlformats.org/presentationml/2006/ole">
            <mc:AlternateContent xmlns:mc="http://schemas.openxmlformats.org/markup-compatibility/2006">
              <mc:Choice xmlns:v="urn:schemas-microsoft-com:vml" Requires="v">
                <p:oleObj spid="_x0000_s147612" name="Equation" r:id="rId8" imgW="1434960" imgH="444240" progId="Equation.DSMT4">
                  <p:embed/>
                </p:oleObj>
              </mc:Choice>
              <mc:Fallback>
                <p:oleObj name="Equation" r:id="rId8" imgW="1434960" imgH="444240" progId="Equation.DSMT4">
                  <p:embed/>
                  <p:pic>
                    <p:nvPicPr>
                      <p:cNvPr id="0" name=""/>
                      <p:cNvPicPr>
                        <a:picLocks noChangeAspect="1" noChangeArrowheads="1"/>
                      </p:cNvPicPr>
                      <p:nvPr/>
                    </p:nvPicPr>
                    <p:blipFill>
                      <a:blip r:embed="rId9"/>
                      <a:srcRect/>
                      <a:stretch>
                        <a:fillRect/>
                      </a:stretch>
                    </p:blipFill>
                    <p:spPr bwMode="auto">
                      <a:xfrm>
                        <a:off x="3608388" y="2225675"/>
                        <a:ext cx="170338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20607732"/>
              </p:ext>
            </p:extLst>
          </p:nvPr>
        </p:nvGraphicFramePr>
        <p:xfrm>
          <a:off x="2617788" y="3657600"/>
          <a:ext cx="2335212" cy="822325"/>
        </p:xfrm>
        <a:graphic>
          <a:graphicData uri="http://schemas.openxmlformats.org/presentationml/2006/ole">
            <mc:AlternateContent xmlns:mc="http://schemas.openxmlformats.org/markup-compatibility/2006">
              <mc:Choice xmlns:v="urn:schemas-microsoft-com:vml" Requires="v">
                <p:oleObj spid="_x0000_s147613" name="Equation" r:id="rId10" imgW="1968480" imgH="749160" progId="Equation.DSMT4">
                  <p:embed/>
                </p:oleObj>
              </mc:Choice>
              <mc:Fallback>
                <p:oleObj name="Equation" r:id="rId10" imgW="1968480" imgH="749160" progId="Equation.DSMT4">
                  <p:embed/>
                  <p:pic>
                    <p:nvPicPr>
                      <p:cNvPr id="0" name="Object 18"/>
                      <p:cNvPicPr>
                        <a:picLocks noChangeAspect="1" noChangeArrowheads="1"/>
                      </p:cNvPicPr>
                      <p:nvPr/>
                    </p:nvPicPr>
                    <p:blipFill>
                      <a:blip r:embed="rId11"/>
                      <a:srcRect/>
                      <a:stretch>
                        <a:fillRect/>
                      </a:stretch>
                    </p:blipFill>
                    <p:spPr bwMode="auto">
                      <a:xfrm>
                        <a:off x="2617788" y="3657600"/>
                        <a:ext cx="23352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25629702"/>
              </p:ext>
            </p:extLst>
          </p:nvPr>
        </p:nvGraphicFramePr>
        <p:xfrm>
          <a:off x="3505200" y="3250096"/>
          <a:ext cx="830262" cy="319087"/>
        </p:xfrm>
        <a:graphic>
          <a:graphicData uri="http://schemas.openxmlformats.org/presentationml/2006/ole">
            <mc:AlternateContent xmlns:mc="http://schemas.openxmlformats.org/markup-compatibility/2006">
              <mc:Choice xmlns:v="urn:schemas-microsoft-com:vml" Requires="v">
                <p:oleObj spid="_x0000_s147614" name="Equation" r:id="rId12" imgW="698400" imgH="291960" progId="Equation.DSMT4">
                  <p:embed/>
                </p:oleObj>
              </mc:Choice>
              <mc:Fallback>
                <p:oleObj name="Equation" r:id="rId12" imgW="698400" imgH="291960" progId="Equation.DSMT4">
                  <p:embed/>
                  <p:pic>
                    <p:nvPicPr>
                      <p:cNvPr id="0" name="Object 17"/>
                      <p:cNvPicPr>
                        <a:picLocks noChangeAspect="1" noChangeArrowheads="1"/>
                      </p:cNvPicPr>
                      <p:nvPr/>
                    </p:nvPicPr>
                    <p:blipFill>
                      <a:blip r:embed="rId13"/>
                      <a:srcRect/>
                      <a:stretch>
                        <a:fillRect/>
                      </a:stretch>
                    </p:blipFill>
                    <p:spPr bwMode="auto">
                      <a:xfrm>
                        <a:off x="3505200" y="3250096"/>
                        <a:ext cx="83026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720692907"/>
              </p:ext>
            </p:extLst>
          </p:nvPr>
        </p:nvGraphicFramePr>
        <p:xfrm>
          <a:off x="2514600" y="4863548"/>
          <a:ext cx="814388" cy="319087"/>
        </p:xfrm>
        <a:graphic>
          <a:graphicData uri="http://schemas.openxmlformats.org/presentationml/2006/ole">
            <mc:AlternateContent xmlns:mc="http://schemas.openxmlformats.org/markup-compatibility/2006">
              <mc:Choice xmlns:v="urn:schemas-microsoft-com:vml" Requires="v">
                <p:oleObj spid="_x0000_s147615" name="Equation" r:id="rId14" imgW="685800" imgH="291960" progId="Equation.DSMT4">
                  <p:embed/>
                </p:oleObj>
              </mc:Choice>
              <mc:Fallback>
                <p:oleObj name="Equation" r:id="rId14" imgW="685800" imgH="291960" progId="Equation.DSMT4">
                  <p:embed/>
                  <p:pic>
                    <p:nvPicPr>
                      <p:cNvPr id="0" name=""/>
                      <p:cNvPicPr>
                        <a:picLocks noChangeAspect="1" noChangeArrowheads="1"/>
                      </p:cNvPicPr>
                      <p:nvPr/>
                    </p:nvPicPr>
                    <p:blipFill>
                      <a:blip r:embed="rId15"/>
                      <a:srcRect/>
                      <a:stretch>
                        <a:fillRect/>
                      </a:stretch>
                    </p:blipFill>
                    <p:spPr bwMode="auto">
                      <a:xfrm>
                        <a:off x="2514600" y="4863548"/>
                        <a:ext cx="81438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78357437"/>
              </p:ext>
            </p:extLst>
          </p:nvPr>
        </p:nvGraphicFramePr>
        <p:xfrm>
          <a:off x="2362200" y="5181600"/>
          <a:ext cx="2336800" cy="822325"/>
        </p:xfrm>
        <a:graphic>
          <a:graphicData uri="http://schemas.openxmlformats.org/presentationml/2006/ole">
            <mc:AlternateContent xmlns:mc="http://schemas.openxmlformats.org/markup-compatibility/2006">
              <mc:Choice xmlns:v="urn:schemas-microsoft-com:vml" Requires="v">
                <p:oleObj spid="_x0000_s147616" name="Equation" r:id="rId16" imgW="1968480" imgH="749160" progId="Equation.DSMT4">
                  <p:embed/>
                </p:oleObj>
              </mc:Choice>
              <mc:Fallback>
                <p:oleObj name="Equation" r:id="rId16" imgW="1968480" imgH="749160" progId="Equation.DSMT4">
                  <p:embed/>
                  <p:pic>
                    <p:nvPicPr>
                      <p:cNvPr id="0" name="Object 6"/>
                      <p:cNvPicPr>
                        <a:picLocks noChangeAspect="1" noChangeArrowheads="1"/>
                      </p:cNvPicPr>
                      <p:nvPr/>
                    </p:nvPicPr>
                    <p:blipFill>
                      <a:blip r:embed="rId17"/>
                      <a:srcRect/>
                      <a:stretch>
                        <a:fillRect/>
                      </a:stretch>
                    </p:blipFill>
                    <p:spPr bwMode="auto">
                      <a:xfrm>
                        <a:off x="2362200" y="5181600"/>
                        <a:ext cx="233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2517177"/>
              </p:ext>
            </p:extLst>
          </p:nvPr>
        </p:nvGraphicFramePr>
        <p:xfrm>
          <a:off x="5029200" y="3656911"/>
          <a:ext cx="1898650" cy="822325"/>
        </p:xfrm>
        <a:graphic>
          <a:graphicData uri="http://schemas.openxmlformats.org/presentationml/2006/ole">
            <mc:AlternateContent xmlns:mc="http://schemas.openxmlformats.org/markup-compatibility/2006">
              <mc:Choice xmlns:v="urn:schemas-microsoft-com:vml" Requires="v">
                <p:oleObj spid="_x0000_s147617" name="Equation" r:id="rId18" imgW="1600200" imgH="749160" progId="Equation.DSMT4">
                  <p:embed/>
                </p:oleObj>
              </mc:Choice>
              <mc:Fallback>
                <p:oleObj name="Equation" r:id="rId18" imgW="1600200" imgH="749160" progId="Equation.DSMT4">
                  <p:embed/>
                  <p:pic>
                    <p:nvPicPr>
                      <p:cNvPr id="0" name=""/>
                      <p:cNvPicPr>
                        <a:picLocks noChangeAspect="1" noChangeArrowheads="1"/>
                      </p:cNvPicPr>
                      <p:nvPr/>
                    </p:nvPicPr>
                    <p:blipFill>
                      <a:blip r:embed="rId19"/>
                      <a:srcRect/>
                      <a:stretch>
                        <a:fillRect/>
                      </a:stretch>
                    </p:blipFill>
                    <p:spPr bwMode="auto">
                      <a:xfrm>
                        <a:off x="5029200" y="3656911"/>
                        <a:ext cx="1898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835190377"/>
              </p:ext>
            </p:extLst>
          </p:nvPr>
        </p:nvGraphicFramePr>
        <p:xfrm>
          <a:off x="4827104" y="5244548"/>
          <a:ext cx="2109787" cy="822325"/>
        </p:xfrm>
        <a:graphic>
          <a:graphicData uri="http://schemas.openxmlformats.org/presentationml/2006/ole">
            <mc:AlternateContent xmlns:mc="http://schemas.openxmlformats.org/markup-compatibility/2006">
              <mc:Choice xmlns:v="urn:schemas-microsoft-com:vml" Requires="v">
                <p:oleObj spid="_x0000_s147618" name="Equation" r:id="rId20" imgW="1777680" imgH="749160" progId="Equation.DSMT4">
                  <p:embed/>
                </p:oleObj>
              </mc:Choice>
              <mc:Fallback>
                <p:oleObj name="Equation" r:id="rId20" imgW="1777680" imgH="749160" progId="Equation.DSMT4">
                  <p:embed/>
                  <p:pic>
                    <p:nvPicPr>
                      <p:cNvPr id="0" name=""/>
                      <p:cNvPicPr>
                        <a:picLocks noChangeAspect="1" noChangeArrowheads="1"/>
                      </p:cNvPicPr>
                      <p:nvPr/>
                    </p:nvPicPr>
                    <p:blipFill>
                      <a:blip r:embed="rId21"/>
                      <a:srcRect/>
                      <a:stretch>
                        <a:fillRect/>
                      </a:stretch>
                    </p:blipFill>
                    <p:spPr bwMode="auto">
                      <a:xfrm>
                        <a:off x="4827104" y="5244548"/>
                        <a:ext cx="21097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Audio 1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1472923553"/>
      </p:ext>
    </p:extLst>
  </p:cSld>
  <p:clrMapOvr>
    <a:masterClrMapping/>
  </p:clrMapOvr>
  <mc:AlternateContent xmlns:mc="http://schemas.openxmlformats.org/markup-compatibility/2006">
    <mc:Choice xmlns:p14="http://schemas.microsoft.com/office/powerpoint/2010/main" Requires="p14">
      <p:transition spd="slow" p14:dur="2000" advTm="99642"/>
    </mc:Choice>
    <mc:Fallback>
      <p:transition spd="slow" advTm="99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induced vector norm</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smtClean="0"/>
              <a:t>This course will focus on using the inner product and its</a:t>
            </a:r>
            <a:br>
              <a:rPr lang="en-US" dirty="0" smtClean="0"/>
            </a:br>
            <a:r>
              <a:rPr lang="en-US" dirty="0" smtClean="0"/>
              <a:t>properties, and thus, the most common norm we will use</a:t>
            </a:r>
            <a:br>
              <a:rPr lang="en-US" dirty="0" smtClean="0"/>
            </a:br>
            <a:r>
              <a:rPr lang="en-US" dirty="0" smtClean="0"/>
              <a:t>is the 2-norm</a:t>
            </a:r>
          </a:p>
          <a:p>
            <a:pPr lvl="1"/>
            <a:r>
              <a:rPr lang="en-US" dirty="0" smtClean="0"/>
              <a:t>The other properties of the 2-norm follow from the</a:t>
            </a:r>
            <a:br>
              <a:rPr lang="en-US" dirty="0" smtClean="0"/>
            </a:br>
            <a:r>
              <a:rPr lang="en-US" dirty="0" smtClean="0"/>
              <a:t>properties of the inner product</a:t>
            </a:r>
          </a:p>
          <a:p>
            <a:pPr lvl="1"/>
            <a:endParaRPr lang="en-US" dirty="0"/>
          </a:p>
          <a:p>
            <a:r>
              <a:rPr lang="en-US" dirty="0" smtClean="0"/>
              <a:t>An important variation will use is </a:t>
            </a:r>
            <a:endParaRPr lang="en-US" dirty="0"/>
          </a:p>
        </p:txBody>
      </p:sp>
      <p:sp>
        <p:nvSpPr>
          <p:cNvPr id="4" name="Footer Placeholder 3"/>
          <p:cNvSpPr>
            <a:spLocks noGrp="1"/>
          </p:cNvSpPr>
          <p:nvPr>
            <p:ph type="ftr" sz="quarter" idx="11"/>
          </p:nvPr>
        </p:nvSpPr>
        <p:spPr/>
        <p:txBody>
          <a:bodyPr/>
          <a:lstStyle/>
          <a:p>
            <a:r>
              <a:rPr lang="en-CA" smtClean="0"/>
              <a:t>The inner product for finite-dimensional vectors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14" name="Object 13"/>
          <p:cNvGraphicFramePr>
            <a:graphicFrameLocks noChangeAspect="1"/>
          </p:cNvGraphicFramePr>
          <p:nvPr>
            <p:extLst>
              <p:ext uri="{D42A27DB-BD31-4B8C-83A1-F6EECF244321}">
                <p14:modId xmlns:p14="http://schemas.microsoft.com/office/powerpoint/2010/main" val="2239780080"/>
              </p:ext>
            </p:extLst>
          </p:nvPr>
        </p:nvGraphicFramePr>
        <p:xfrm>
          <a:off x="5029200" y="3748088"/>
          <a:ext cx="1477962" cy="458787"/>
        </p:xfrm>
        <a:graphic>
          <a:graphicData uri="http://schemas.openxmlformats.org/presentationml/2006/ole">
            <mc:AlternateContent xmlns:mc="http://schemas.openxmlformats.org/markup-compatibility/2006">
              <mc:Choice xmlns:v="urn:schemas-microsoft-com:vml" Requires="v">
                <p:oleObj spid="_x0000_s206884" name="Equation" r:id="rId6" imgW="1244520" imgH="419040" progId="Equation.DSMT4">
                  <p:embed/>
                </p:oleObj>
              </mc:Choice>
              <mc:Fallback>
                <p:oleObj name="Equation" r:id="rId6" imgW="1244520" imgH="419040" progId="Equation.DSMT4">
                  <p:embed/>
                  <p:pic>
                    <p:nvPicPr>
                      <p:cNvPr id="0" name="Object 18"/>
                      <p:cNvPicPr>
                        <a:picLocks noChangeAspect="1" noChangeArrowheads="1"/>
                      </p:cNvPicPr>
                      <p:nvPr/>
                    </p:nvPicPr>
                    <p:blipFill>
                      <a:blip r:embed="rId7"/>
                      <a:srcRect/>
                      <a:stretch>
                        <a:fillRect/>
                      </a:stretch>
                    </p:blipFill>
                    <p:spPr bwMode="auto">
                      <a:xfrm>
                        <a:off x="5029200" y="3748088"/>
                        <a:ext cx="14779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Audio 1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3107461648"/>
      </p:ext>
    </p:extLst>
  </p:cSld>
  <p:clrMapOvr>
    <a:masterClrMapping/>
  </p:clrMapOvr>
  <mc:AlternateContent xmlns:mc="http://schemas.openxmlformats.org/markup-compatibility/2006">
    <mc:Choice xmlns:p14="http://schemas.microsoft.com/office/powerpoint/2010/main" Requires="p14">
      <p:transition spd="slow" p14:dur="2000" advTm="30420"/>
    </mc:Choice>
    <mc:Fallback>
      <p:transition spd="slow" advTm="304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Following this </a:t>
            </a:r>
            <a:r>
              <a:rPr lang="en-US" dirty="0"/>
              <a:t>topic</a:t>
            </a:r>
            <a:r>
              <a:rPr lang="en-US" dirty="0" smtClean="0"/>
              <a:t>, you now</a:t>
            </a:r>
          </a:p>
          <a:p>
            <a:pPr lvl="1"/>
            <a:r>
              <a:rPr lang="en-US" dirty="0" smtClean="0"/>
              <a:t>Know that the 2-norm is induced by the inner product</a:t>
            </a:r>
            <a:endParaRPr lang="en-US" dirty="0" smtClean="0"/>
          </a:p>
          <a:p>
            <a:pPr lvl="1"/>
            <a:r>
              <a:rPr lang="en-US" dirty="0" smtClean="0"/>
              <a:t>Understand that this relationship is why we will</a:t>
            </a:r>
            <a:br>
              <a:rPr lang="en-US" dirty="0" smtClean="0"/>
            </a:br>
            <a:r>
              <a:rPr lang="en-US" dirty="0" smtClean="0"/>
              <a:t>     focus on using the 2-norm</a:t>
            </a:r>
            <a:endParaRPr lang="en-US" dirty="0"/>
          </a:p>
        </p:txBody>
      </p:sp>
      <p:sp>
        <p:nvSpPr>
          <p:cNvPr id="4" name="Footer Placeholder 3"/>
          <p:cNvSpPr>
            <a:spLocks noGrp="1"/>
          </p:cNvSpPr>
          <p:nvPr>
            <p:ph type="ftr" sz="quarter" idx="11"/>
          </p:nvPr>
        </p:nvSpPr>
        <p:spPr/>
        <p:txBody>
          <a:bodyPr/>
          <a:lstStyle/>
          <a:p>
            <a:r>
              <a:rPr lang="en-CA" smtClean="0"/>
              <a:t>The inner product for finite-dimensional vectors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5</a:t>
            </a:fld>
            <a:endParaRPr lang="en-CA"/>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4136003"/>
      </p:ext>
    </p:extLst>
  </p:cSld>
  <p:clrMapOvr>
    <a:masterClrMapping/>
  </p:clrMapOvr>
  <mc:AlternateContent xmlns:mc="http://schemas.openxmlformats.org/markup-compatibility/2006">
    <mc:Choice xmlns:p14="http://schemas.microsoft.com/office/powerpoint/2010/main" Requires="p14">
      <p:transition spd="slow" p14:dur="2000" advTm="18216"/>
    </mc:Choice>
    <mc:Fallback>
      <p:transition spd="slow" advTm="18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200" y="1600200"/>
            <a:ext cx="8534400" cy="4525963"/>
          </a:xfrm>
        </p:spPr>
        <p:txBody>
          <a:bodyPr>
            <a:normAutofit/>
          </a:bodyPr>
          <a:lstStyle/>
          <a:p>
            <a:pPr marL="0" indent="0">
              <a:buNone/>
            </a:pPr>
            <a:r>
              <a:rPr lang="en-CA" dirty="0"/>
              <a:t>[</a:t>
            </a:r>
            <a:r>
              <a:rPr lang="en-CA" dirty="0" smtClean="0"/>
              <a:t>1]	</a:t>
            </a:r>
            <a:r>
              <a:rPr lang="en-CA" dirty="0"/>
              <a:t> https://en.wikipedia.org/wiki/Norm_(mathematics)</a:t>
            </a:r>
            <a:endParaRPr lang="en-CA" dirty="0" smtClean="0"/>
          </a:p>
        </p:txBody>
      </p:sp>
      <p:sp>
        <p:nvSpPr>
          <p:cNvPr id="4" name="Footer Placeholder 3"/>
          <p:cNvSpPr>
            <a:spLocks noGrp="1"/>
          </p:cNvSpPr>
          <p:nvPr>
            <p:ph type="ftr" sz="quarter" idx="11"/>
          </p:nvPr>
        </p:nvSpPr>
        <p:spPr/>
        <p:txBody>
          <a:bodyPr/>
          <a:lstStyle/>
          <a:p>
            <a:r>
              <a:rPr lang="en-CA" smtClean="0"/>
              <a:t>The inner product for finite-dimensional vectors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3640"/>
    </mc:Choice>
    <mc:Fallback xmlns="">
      <p:transition spd="slow" advTm="3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None so far.</a:t>
            </a:r>
            <a:endParaRPr lang="en-CA" sz="1800" dirty="0"/>
          </a:p>
        </p:txBody>
      </p:sp>
      <p:sp>
        <p:nvSpPr>
          <p:cNvPr id="4" name="Footer Placeholder 3"/>
          <p:cNvSpPr>
            <a:spLocks noGrp="1"/>
          </p:cNvSpPr>
          <p:nvPr>
            <p:ph type="ftr" sz="quarter" idx="11"/>
          </p:nvPr>
        </p:nvSpPr>
        <p:spPr/>
        <p:txBody>
          <a:bodyPr/>
          <a:lstStyle/>
          <a:p>
            <a:r>
              <a:rPr lang="en-CA" smtClean="0"/>
              <a:t>The inner product for finite-dimensional vectors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723"/>
    </mc:Choice>
    <mc:Fallback xmlns="">
      <p:transition spd="slow" advTm="17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smtClean="0"/>
              <a:t>These slides were prepared using the Cambria typeface. Mathematical equations use </a:t>
            </a:r>
            <a:r>
              <a:rPr lang="en-CA" sz="1800" dirty="0" smtClean="0">
                <a:latin typeface="Times New Roman" panose="02020603050405020304" pitchFamily="18" charset="0"/>
              </a:rPr>
              <a:t>Times New Roman</a:t>
            </a:r>
            <a:r>
              <a:rPr lang="en-CA" sz="1800" dirty="0" smtClean="0"/>
              <a:t>, and source code is presented using </a:t>
            </a:r>
            <a:r>
              <a:rPr lang="en-CA" sz="1800" dirty="0" smtClean="0">
                <a:latin typeface="Consolas" panose="020B0609020204030204" pitchFamily="49" charset="0"/>
                <a:cs typeface="Consolas" panose="020B0609020204030204" pitchFamily="49" charset="0"/>
              </a:rPr>
              <a:t>Consolas</a:t>
            </a:r>
            <a:r>
              <a:rPr lang="en-CA" sz="1800" dirty="0" smtClean="0"/>
              <a:t>.</a:t>
            </a:r>
          </a:p>
          <a:p>
            <a:pPr marL="0" indent="0">
              <a:buNone/>
            </a:pPr>
            <a:endParaRPr lang="en-CA" sz="1800" dirty="0" smtClean="0"/>
          </a:p>
          <a:p>
            <a:pPr marL="0" indent="0">
              <a:buNone/>
            </a:pPr>
            <a:r>
              <a:rPr lang="en-CA" sz="1800" dirty="0" smtClean="0"/>
              <a:t>The </a:t>
            </a:r>
            <a:r>
              <a:rPr lang="en-CA" sz="1800" dirty="0"/>
              <a:t>photographs of </a:t>
            </a:r>
            <a:r>
              <a:rPr lang="en-CA" sz="1800" dirty="0" smtClean="0"/>
              <a:t>flowers and a monarch butter appearing </a:t>
            </a:r>
            <a:r>
              <a:rPr lang="en-CA" sz="1800" dirty="0"/>
              <a:t>on the title slide and accenting the top of each other slide were taken at the Royal Botanical Gardens </a:t>
            </a:r>
            <a:r>
              <a:rPr lang="en-CA" sz="1800" dirty="0" smtClean="0"/>
              <a:t>in October of 2017 by </a:t>
            </a:r>
            <a:r>
              <a:rPr lang="en-CA" sz="1800" dirty="0"/>
              <a:t>Douglas Wilhelm Harder. Please see</a:t>
            </a:r>
          </a:p>
          <a:p>
            <a:pPr marL="0" indent="0" algn="ctr">
              <a:buNone/>
            </a:pPr>
            <a:r>
              <a:rPr lang="en-CA" sz="1800" dirty="0"/>
              <a:t>https://www.rbg.ca/</a:t>
            </a:r>
          </a:p>
          <a:p>
            <a:pPr marL="0" indent="0">
              <a:buNone/>
            </a:pPr>
            <a:r>
              <a:rPr lang="en-CA" sz="1800" dirty="0" smtClean="0"/>
              <a:t>for </a:t>
            </a:r>
            <a:r>
              <a:rPr lang="en-CA" sz="1800" dirty="0"/>
              <a:t>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CA" smtClean="0"/>
              <a:t>The inner product for finite-dimensional vectors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8</a:t>
            </a:fld>
            <a:endParaRPr lang="en-CA"/>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431"/>
    </mc:Choice>
    <mc:Fallback xmlns="">
      <p:transition spd="slow" advTm="14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smtClean="0"/>
              <a:t>ne</a:t>
            </a:r>
            <a:r>
              <a:rPr lang="en-CA" smtClean="0"/>
              <a:t> 112 </a:t>
            </a:r>
            <a:r>
              <a:rPr lang="en-CA" i="1" dirty="0" smtClean="0"/>
              <a:t>Linear algebra for nanotechnology engineering</a:t>
            </a:r>
            <a:r>
              <a:rPr lang="en-CA" dirty="0" smtClean="0"/>
              <a:t> 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CA" smtClean="0"/>
              <a:t>The inner product for finite-dimensional vectors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3179"/>
    </mc:Choice>
    <mc:Fallback xmlns="">
      <p:transition spd="slow" advTm="3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8|5.7|8.7|9.6|5.6|26.7"/>
</p:tagLst>
</file>

<file path=ppt/tags/tag2.xml><?xml version="1.0" encoding="utf-8"?>
<p:tagLst xmlns:a="http://schemas.openxmlformats.org/drawingml/2006/main" xmlns:r="http://schemas.openxmlformats.org/officeDocument/2006/relationships" xmlns:p="http://schemas.openxmlformats.org/presentationml/2006/main">
  <p:tag name="TIMING" val="|8.2|9.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25282</TotalTime>
  <Words>329</Words>
  <Application>Microsoft Office PowerPoint</Application>
  <PresentationFormat>On-screen Show (4:3)</PresentationFormat>
  <Paragraphs>52</Paragraphs>
  <Slides>9</Slides>
  <Notes>0</Notes>
  <HiddenSlides>0</HiddenSlides>
  <MMClips>9</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MathType 6.0 Equation</vt:lpstr>
      <vt:lpstr>5.2 The norm induced by the inner product</vt:lpstr>
      <vt:lpstr>Introduction</vt:lpstr>
      <vt:lpstr>The induced vector norm</vt:lpstr>
      <vt:lpstr>The induced vector norm</vt:lpstr>
      <vt:lpstr>Summary</vt:lpstr>
      <vt:lpstr>References</vt:lpstr>
      <vt:lpstr>Acknowledgments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502</cp:revision>
  <dcterms:created xsi:type="dcterms:W3CDTF">2020-04-30T19:27:29Z</dcterms:created>
  <dcterms:modified xsi:type="dcterms:W3CDTF">2020-09-29T15:59:49Z</dcterms:modified>
</cp:coreProperties>
</file>